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9" r:id="rId8"/>
    <p:sldId id="270" r:id="rId9"/>
    <p:sldId id="271" r:id="rId10"/>
    <p:sldId id="264" r:id="rId11"/>
    <p:sldId id="265" r:id="rId12"/>
    <p:sldId id="266" r:id="rId13"/>
    <p:sldId id="267" r:id="rId14"/>
    <p:sldId id="272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53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2.svg>
</file>

<file path=ppt/media/image3.png>
</file>

<file path=ppt/media/image4.svg>
</file>

<file path=ppt/media/image5.png>
</file>

<file path=ppt/media/image6.png>
</file>

<file path=ppt/media/image7.jpg>
</file>

<file path=ppt/media/image8.pn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B48D39-77EA-54BA-BE40-209176F3C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5A87873-B4A1-B1D9-0668-F2B7A101A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D2DD47-FBD2-CC1F-69DB-1FE32ECFB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45BD1DF-760B-17C5-FD4F-2EC9C2528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1C5FA8-1F01-8F94-E106-02F57F01A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4795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4A9C07-5D49-08C7-65FB-482A74D7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DBD24A5-CD50-AA8C-8F36-5085AE94A3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827B303-A393-7A42-E508-1C6B7638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76E656D-9074-825B-CCDA-8C8EA564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6766A0-D50E-1F85-BDC1-7F8B38CA9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0727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7D4E349-EBA6-39B7-55BB-CA07066613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7E260C6-55FF-8EF6-A33C-5817A8950C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F24A3C-9EB6-F538-D0C4-7F338675C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F0FF38-BD9D-7998-F0DE-E5C9700F1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FEC180F-AB26-5A54-ACA1-02FEB900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3020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3792B0-693C-DF85-B3D9-82398F5A7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07BA15-E898-C0C4-823D-18E9FACB3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470C5D0-F763-B042-6C96-BB24BFC08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CD6367-2BD8-DD02-E433-C1FDD6907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BEFA9F8-770D-DBB6-03B2-4CB164D1D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2095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07BA15-E9D0-CCCA-7DC3-BA6AC7AC2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5D04FC7-C858-ACC4-FC18-F3789221A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50E4D5A-139F-E29B-2A2F-73D315765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5E5DC71-4C89-8E46-4090-3CFCFE97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4CCD85-841D-FD0E-ACFD-C271EDDDF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9284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C97E07-1548-639A-0D96-CAC845475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3E206F-7E68-E7EA-38D6-66ADC746A0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7FB8FF0-41DA-1C0F-21C7-76C6B0FD64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350D949-2575-5DE4-3BF8-7D000007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FC758FF-231C-4C26-1EEC-777E61F11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A8124BC-4061-7604-A189-CF0B7C58C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3008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B1F48B-2D8F-0D16-1D24-8A9ED1FB4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DF0763-259B-516C-A01E-FEBAE302F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994A446-347E-AC1D-4F81-D38602AEA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357BF96-184A-8BF0-3806-60B7264BF8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ADE7518-FAE1-5A13-45A7-49006661E6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1C318D7-EAE6-EE33-7067-BDDF4222F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2170FF3-9C9B-72D9-E980-CAA3E2E4B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C8AB674-AD7F-513F-30F9-D717F817B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7669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7928AC-B335-A18B-01A6-9CEC6C07F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63FE8F5-A0AC-DF8C-8D76-22AEE3BC9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77408ED-684F-DA3B-B519-35397FD3C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B863270-903A-80B7-30EE-56EF9338A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8110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271EC37-05F9-9AFC-582B-5E3B73568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DF376A-3182-3105-A69B-2AE96FB83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7579FC2-E2BE-D68B-3DA5-D55A48DB3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6092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4BB37F-3987-B88B-7059-55B56618C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CCFFF8F-3BA9-3332-D49B-B7500F63F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C29B43E-FD99-3740-E970-3C8BF7214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B6FEFDA-838E-7BE1-FCE3-8AE9774A2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7E2B973-DE29-BF55-39A5-2CA18C67B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6CD56AD-BAF5-BE70-CA19-93DE9C626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0508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88C6F2-9DB4-668F-18F2-4451FBDC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7B5A1FC-4E56-1B2E-43BE-6D609559FB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0058F5-1829-9D07-69EF-AC2D70DAD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3CE231-115B-8EBC-DAF7-6792976FB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64D3961-1224-3413-AC8D-E3BAA4C36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D51F02-D47E-1C58-B93F-677D81EC1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5102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AE2D81E-FF92-BE3C-3324-D8143D1A5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90AA594-ADDA-0B68-F8CB-1AC6CCADC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3208E3-4F84-9975-0C40-2B4AD34B9F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41436D-414A-408A-92EE-F64E15E36C19}" type="datetimeFigureOut">
              <a:rPr lang="pt-BR" smtClean="0"/>
              <a:t>14/02/2026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CD00D7-34CB-3137-06FD-DBBCF1AE3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0A3302-7F9C-9403-D21C-74F60D0E95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EF21D0-4FB1-442C-8255-EFA43FEF39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9060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idearoom.net/christmas-advent-calendar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3C91162-689A-529B-BDDF-49663DE69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56" y="2581065"/>
            <a:ext cx="4284416" cy="3633467"/>
          </a:xfrm>
        </p:spPr>
        <p:txBody>
          <a:bodyPr>
            <a:normAutofit/>
          </a:bodyPr>
          <a:lstStyle/>
          <a:p>
            <a:pPr fontAlgn="t">
              <a:buNone/>
            </a:pPr>
            <a:r>
              <a:rPr lang="pt-BR" sz="1900" b="1" i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Introdução à Matriz Curricular de Inglês (GO-EMLGG402B)</a:t>
            </a:r>
          </a:p>
          <a:p>
            <a:pPr fontAlgn="t"/>
            <a:r>
              <a:rPr lang="pt-BR" sz="1900" b="1" i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Objetivo: Desenvolver competências comunicativas em inglês, integrando temas do cotidiano, como receitas culinárias.</a:t>
            </a:r>
          </a:p>
          <a:p>
            <a:pPr fontAlgn="t"/>
            <a:r>
              <a:rPr lang="pt-BR" sz="1900" b="1" i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Abordagem: Uso de gêneros textuais instrucionais, valorizando o imperativo e o present simple para instruções e descrições.</a:t>
            </a:r>
          </a:p>
          <a:p>
            <a:endParaRPr lang="pt-BR" sz="190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Livros">
            <a:extLst>
              <a:ext uri="{FF2B5EF4-FFF2-40B4-BE49-F238E27FC236}">
                <a16:creationId xmlns:a16="http://schemas.microsoft.com/office/drawing/2014/main" id="{6D69CF2E-22E8-FC58-8D4E-45709E06B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9464" y="1273201"/>
            <a:ext cx="4305891" cy="4305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878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7B9FB6-CD9A-B982-0527-ADEDBDA44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4" y="358310"/>
            <a:ext cx="5317041" cy="827828"/>
          </a:xfrm>
        </p:spPr>
        <p:txBody>
          <a:bodyPr anchor="t">
            <a:normAutofit/>
          </a:bodyPr>
          <a:lstStyle/>
          <a:p>
            <a:r>
              <a:rPr lang="pt-BR" sz="4800">
                <a:solidFill>
                  <a:schemeClr val="bg1"/>
                </a:solidFill>
              </a:rPr>
              <a:t>Cooking with </a:t>
            </a:r>
            <a:r>
              <a:rPr lang="pt-BR" sz="4800" dirty="0">
                <a:solidFill>
                  <a:schemeClr val="bg1"/>
                </a:solidFill>
              </a:rPr>
              <a:t>Carter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2E5A17E-1696-9FF4-CDBD-FD97CE0BF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182" y="1364150"/>
            <a:ext cx="5527343" cy="5135540"/>
          </a:xfrm>
        </p:spPr>
        <p:txBody>
          <a:bodyPr numCol="2">
            <a:normAutofit fontScale="850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700" b="1" dirty="0">
                <a:solidFill>
                  <a:schemeClr val="bg1"/>
                </a:solidFill>
              </a:rPr>
              <a:t>Ham, Egg and Chips with Carter</a:t>
            </a:r>
          </a:p>
          <a:p>
            <a:pPr>
              <a:lnSpc>
                <a:spcPct val="100000"/>
              </a:lnSpc>
            </a:pPr>
            <a:r>
              <a:rPr lang="en-US" sz="1700" b="1" dirty="0">
                <a:solidFill>
                  <a:schemeClr val="bg1"/>
                </a:solidFill>
              </a:rPr>
              <a:t>Today I’m </a:t>
            </a:r>
            <a:r>
              <a:rPr lang="en-US" sz="1700" b="1" dirty="0" err="1">
                <a:solidFill>
                  <a:schemeClr val="bg1"/>
                </a:solidFill>
              </a:rPr>
              <a:t>gunna</a:t>
            </a:r>
            <a:r>
              <a:rPr lang="en-US" sz="1700" b="1" dirty="0">
                <a:solidFill>
                  <a:schemeClr val="bg1"/>
                </a:solidFill>
              </a:rPr>
              <a:t> make</a:t>
            </a:r>
            <a:r>
              <a:rPr lang="en-US" sz="1700" dirty="0">
                <a:solidFill>
                  <a:schemeClr val="bg1"/>
                </a:solidFill>
              </a:rPr>
              <a:t> ham, egg and chips. </a:t>
            </a:r>
            <a:r>
              <a:rPr lang="en-US" sz="1700" b="1" dirty="0">
                <a:solidFill>
                  <a:schemeClr val="bg1"/>
                </a:solidFill>
              </a:rPr>
              <a:t>I’m </a:t>
            </a:r>
            <a:r>
              <a:rPr lang="en-US" sz="1700" b="1" dirty="0" err="1">
                <a:solidFill>
                  <a:schemeClr val="bg1"/>
                </a:solidFill>
              </a:rPr>
              <a:t>gunna</a:t>
            </a:r>
            <a:r>
              <a:rPr lang="en-US" sz="1700" b="1" dirty="0">
                <a:solidFill>
                  <a:schemeClr val="bg1"/>
                </a:solidFill>
              </a:rPr>
              <a:t> use</a:t>
            </a:r>
            <a:r>
              <a:rPr lang="en-US" sz="1700" dirty="0">
                <a:solidFill>
                  <a:schemeClr val="bg1"/>
                </a:solidFill>
              </a:rPr>
              <a:t> these eggs! </a:t>
            </a:r>
          </a:p>
          <a:p>
            <a:pPr>
              <a:lnSpc>
                <a:spcPct val="100000"/>
              </a:lnSpc>
            </a:pPr>
            <a:endParaRPr lang="en-US" sz="17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What are they called?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F-R-EE... Free! </a:t>
            </a:r>
            <a:r>
              <a:rPr lang="en-US" sz="1700" b="1" dirty="0">
                <a:solidFill>
                  <a:schemeClr val="bg1"/>
                </a:solidFill>
              </a:rPr>
              <a:t>I used</a:t>
            </a:r>
            <a:r>
              <a:rPr lang="en-US" sz="1700" dirty="0">
                <a:solidFill>
                  <a:schemeClr val="bg1"/>
                </a:solidFill>
              </a:rPr>
              <a:t> my phonics for that.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Do you know what it stands for?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Free range ethical eggs.</a:t>
            </a:r>
          </a:p>
          <a:p>
            <a:pPr>
              <a:lnSpc>
                <a:spcPct val="100000"/>
              </a:lnSpc>
            </a:pPr>
            <a:r>
              <a:rPr lang="en-US" sz="1700" b="1" dirty="0">
                <a:solidFill>
                  <a:schemeClr val="bg1"/>
                </a:solidFill>
              </a:rPr>
              <a:t>I’ve got to try and crack</a:t>
            </a:r>
            <a:r>
              <a:rPr lang="en-US" sz="1700" dirty="0">
                <a:solidFill>
                  <a:schemeClr val="bg1"/>
                </a:solidFill>
              </a:rPr>
              <a:t> the egg without breaking the yolk.</a:t>
            </a:r>
          </a:p>
          <a:p>
            <a:pPr>
              <a:lnSpc>
                <a:spcPct val="100000"/>
              </a:lnSpc>
            </a:pPr>
            <a:r>
              <a:rPr lang="en-US" sz="1700" b="1" dirty="0">
                <a:solidFill>
                  <a:schemeClr val="bg1"/>
                </a:solidFill>
              </a:rPr>
              <a:t>Look</a:t>
            </a:r>
            <a:r>
              <a:rPr lang="en-US" sz="1700" dirty="0">
                <a:solidFill>
                  <a:schemeClr val="bg1"/>
                </a:solidFill>
              </a:rPr>
              <a:t>, that's the best!</a:t>
            </a:r>
          </a:p>
          <a:p>
            <a:pPr>
              <a:lnSpc>
                <a:spcPct val="100000"/>
              </a:lnSpc>
            </a:pPr>
            <a:r>
              <a:rPr lang="en-US" sz="1700" b="1" dirty="0">
                <a:solidFill>
                  <a:schemeClr val="bg1"/>
                </a:solidFill>
              </a:rPr>
              <a:t>I did</a:t>
            </a:r>
            <a:r>
              <a:rPr lang="en-US" sz="1700" dirty="0">
                <a:solidFill>
                  <a:schemeClr val="bg1"/>
                </a:solidFill>
              </a:rPr>
              <a:t> it! But there’s some shell in there. 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That’s okay, did the yolk break?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Uh, no.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Well done!</a:t>
            </a:r>
          </a:p>
          <a:p>
            <a:pPr>
              <a:lnSpc>
                <a:spcPct val="100000"/>
              </a:lnSpc>
            </a:pPr>
            <a:r>
              <a:rPr lang="en-US" sz="1700" b="1" dirty="0">
                <a:solidFill>
                  <a:schemeClr val="bg1"/>
                </a:solidFill>
              </a:rPr>
              <a:t>I’m just </a:t>
            </a:r>
            <a:r>
              <a:rPr lang="en-US" sz="1700" b="1" dirty="0" err="1">
                <a:solidFill>
                  <a:schemeClr val="bg1"/>
                </a:solidFill>
              </a:rPr>
              <a:t>gunna</a:t>
            </a:r>
            <a:r>
              <a:rPr lang="en-US" sz="1700" b="1" dirty="0">
                <a:solidFill>
                  <a:schemeClr val="bg1"/>
                </a:solidFill>
              </a:rPr>
              <a:t> pour</a:t>
            </a:r>
            <a:r>
              <a:rPr lang="en-US" sz="1700" dirty="0">
                <a:solidFill>
                  <a:schemeClr val="bg1"/>
                </a:solidFill>
              </a:rPr>
              <a:t> it gently in the middle.</a:t>
            </a:r>
          </a:p>
          <a:p>
            <a:pPr>
              <a:lnSpc>
                <a:spcPct val="100000"/>
              </a:lnSpc>
            </a:pPr>
            <a:r>
              <a:rPr lang="en-US" sz="1700" b="1" dirty="0">
                <a:solidFill>
                  <a:schemeClr val="bg1"/>
                </a:solidFill>
              </a:rPr>
              <a:t>Look</a:t>
            </a:r>
            <a:r>
              <a:rPr lang="en-US" sz="1700" dirty="0">
                <a:solidFill>
                  <a:schemeClr val="bg1"/>
                </a:solidFill>
              </a:rPr>
              <a:t> at that, perfect!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Daddy, eggs </a:t>
            </a:r>
            <a:r>
              <a:rPr lang="en-US" sz="1700" b="1" dirty="0">
                <a:solidFill>
                  <a:schemeClr val="bg1"/>
                </a:solidFill>
              </a:rPr>
              <a:t>are</a:t>
            </a:r>
            <a:r>
              <a:rPr lang="en-US" sz="1700" dirty="0">
                <a:solidFill>
                  <a:schemeClr val="bg1"/>
                </a:solidFill>
              </a:rPr>
              <a:t> really healthy, </a:t>
            </a:r>
            <a:r>
              <a:rPr lang="en-US" sz="1700" b="1" dirty="0">
                <a:solidFill>
                  <a:schemeClr val="bg1"/>
                </a:solidFill>
              </a:rPr>
              <a:t>aren’t</a:t>
            </a:r>
            <a:r>
              <a:rPr lang="en-US" sz="1700" dirty="0">
                <a:solidFill>
                  <a:schemeClr val="bg1"/>
                </a:solidFill>
              </a:rPr>
              <a:t> they? Yeah, they </a:t>
            </a:r>
            <a:r>
              <a:rPr lang="en-US" sz="1700" b="1" dirty="0">
                <a:solidFill>
                  <a:schemeClr val="bg1"/>
                </a:solidFill>
              </a:rPr>
              <a:t>are</a:t>
            </a:r>
            <a:r>
              <a:rPr lang="en-US" sz="1700" dirty="0">
                <a:solidFill>
                  <a:schemeClr val="bg1"/>
                </a:solidFill>
              </a:rPr>
              <a:t> really good for you.</a:t>
            </a:r>
          </a:p>
          <a:p>
            <a:pPr>
              <a:lnSpc>
                <a:spcPct val="100000"/>
              </a:lnSpc>
            </a:pPr>
            <a:r>
              <a:rPr lang="en-US" sz="1700" b="1" dirty="0">
                <a:solidFill>
                  <a:schemeClr val="bg1"/>
                </a:solidFill>
              </a:rPr>
              <a:t>I’m </a:t>
            </a:r>
            <a:r>
              <a:rPr lang="en-US" sz="1700" b="1" dirty="0" err="1">
                <a:solidFill>
                  <a:schemeClr val="bg1"/>
                </a:solidFill>
              </a:rPr>
              <a:t>gunna</a:t>
            </a:r>
            <a:r>
              <a:rPr lang="en-US" sz="1700" b="1" dirty="0">
                <a:solidFill>
                  <a:schemeClr val="bg1"/>
                </a:solidFill>
              </a:rPr>
              <a:t> have</a:t>
            </a:r>
            <a:r>
              <a:rPr lang="en-US" sz="1700" dirty="0">
                <a:solidFill>
                  <a:schemeClr val="bg1"/>
                </a:solidFill>
              </a:rPr>
              <a:t> two pieces of ham on my plate. There </a:t>
            </a:r>
            <a:r>
              <a:rPr lang="en-US" sz="1700" b="1" dirty="0">
                <a:solidFill>
                  <a:schemeClr val="bg1"/>
                </a:solidFill>
              </a:rPr>
              <a:t>is</a:t>
            </a:r>
            <a:r>
              <a:rPr lang="en-US" sz="1700" dirty="0">
                <a:solidFill>
                  <a:schemeClr val="bg1"/>
                </a:solidFill>
              </a:rPr>
              <a:t> one... there we </a:t>
            </a:r>
            <a:r>
              <a:rPr lang="en-US" sz="1700" b="1" dirty="0">
                <a:solidFill>
                  <a:schemeClr val="bg1"/>
                </a:solidFill>
              </a:rPr>
              <a:t>go</a:t>
            </a:r>
            <a:r>
              <a:rPr lang="en-US" sz="17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Yep, Mummy </a:t>
            </a:r>
            <a:r>
              <a:rPr lang="en-US" sz="1700" b="1" dirty="0">
                <a:solidFill>
                  <a:schemeClr val="bg1"/>
                </a:solidFill>
              </a:rPr>
              <a:t>can have</a:t>
            </a:r>
            <a:r>
              <a:rPr lang="en-US" sz="1700" dirty="0">
                <a:solidFill>
                  <a:schemeClr val="bg1"/>
                </a:solidFill>
              </a:rPr>
              <a:t> some because some of them </a:t>
            </a:r>
            <a:r>
              <a:rPr lang="en-US" sz="1700" b="1" dirty="0">
                <a:solidFill>
                  <a:schemeClr val="bg1"/>
                </a:solidFill>
              </a:rPr>
              <a:t>are</a:t>
            </a:r>
            <a:r>
              <a:rPr lang="en-US" sz="1700" dirty="0">
                <a:solidFill>
                  <a:schemeClr val="bg1"/>
                </a:solidFill>
              </a:rPr>
              <a:t> really crispy.</a:t>
            </a:r>
          </a:p>
          <a:p>
            <a:pPr>
              <a:lnSpc>
                <a:spcPct val="100000"/>
              </a:lnSpc>
            </a:pPr>
            <a:r>
              <a:rPr lang="en-US" sz="1700" dirty="0" err="1">
                <a:solidFill>
                  <a:schemeClr val="bg1"/>
                </a:solidFill>
              </a:rPr>
              <a:t>Mmm</a:t>
            </a:r>
            <a:r>
              <a:rPr lang="en-US" sz="1700" dirty="0">
                <a:solidFill>
                  <a:schemeClr val="bg1"/>
                </a:solidFill>
              </a:rPr>
              <a:t>, that </a:t>
            </a:r>
            <a:r>
              <a:rPr lang="en-US" sz="1700" b="1" dirty="0">
                <a:solidFill>
                  <a:schemeClr val="bg1"/>
                </a:solidFill>
              </a:rPr>
              <a:t>looks</a:t>
            </a:r>
            <a:r>
              <a:rPr lang="en-US" sz="1700" dirty="0">
                <a:solidFill>
                  <a:schemeClr val="bg1"/>
                </a:solidFill>
              </a:rPr>
              <a:t> yum!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It </a:t>
            </a:r>
            <a:r>
              <a:rPr lang="en-US" sz="1700" b="1" dirty="0">
                <a:solidFill>
                  <a:schemeClr val="bg1"/>
                </a:solidFill>
              </a:rPr>
              <a:t>smells</a:t>
            </a:r>
            <a:r>
              <a:rPr lang="en-US" sz="1700" dirty="0">
                <a:solidFill>
                  <a:schemeClr val="bg1"/>
                </a:solidFill>
              </a:rPr>
              <a:t> really good.</a:t>
            </a:r>
          </a:p>
          <a:p>
            <a:pPr>
              <a:lnSpc>
                <a:spcPct val="100000"/>
              </a:lnSpc>
            </a:pPr>
            <a:r>
              <a:rPr lang="en-US" sz="1700" b="1" dirty="0">
                <a:solidFill>
                  <a:schemeClr val="bg1"/>
                </a:solidFill>
              </a:rPr>
              <a:t>Let’s give</a:t>
            </a:r>
            <a:r>
              <a:rPr lang="en-US" sz="1700" dirty="0">
                <a:solidFill>
                  <a:schemeClr val="bg1"/>
                </a:solidFill>
              </a:rPr>
              <a:t> this egg a try.</a:t>
            </a:r>
          </a:p>
          <a:p>
            <a:pPr>
              <a:lnSpc>
                <a:spcPct val="100000"/>
              </a:lnSpc>
            </a:pPr>
            <a:r>
              <a:rPr lang="en-US" sz="1700" dirty="0" err="1">
                <a:solidFill>
                  <a:schemeClr val="bg1"/>
                </a:solidFill>
              </a:rPr>
              <a:t>Mmm</a:t>
            </a:r>
            <a:r>
              <a:rPr lang="en-US" sz="1700" dirty="0">
                <a:solidFill>
                  <a:schemeClr val="bg1"/>
                </a:solidFill>
              </a:rPr>
              <a:t>! That </a:t>
            </a:r>
            <a:r>
              <a:rPr lang="en-US" sz="1700" b="1" dirty="0">
                <a:solidFill>
                  <a:schemeClr val="bg1"/>
                </a:solidFill>
              </a:rPr>
              <a:t>is</a:t>
            </a:r>
            <a:r>
              <a:rPr lang="en-US" sz="1700" dirty="0">
                <a:solidFill>
                  <a:schemeClr val="bg1"/>
                </a:solidFill>
              </a:rPr>
              <a:t> really good.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Good, </a:t>
            </a:r>
            <a:r>
              <a:rPr lang="en-US" sz="1700" b="1" dirty="0">
                <a:solidFill>
                  <a:schemeClr val="bg1"/>
                </a:solidFill>
              </a:rPr>
              <a:t>I want</a:t>
            </a:r>
            <a:r>
              <a:rPr lang="en-US" sz="1700" dirty="0">
                <a:solidFill>
                  <a:schemeClr val="bg1"/>
                </a:solidFill>
              </a:rPr>
              <a:t> another one!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bg1"/>
                </a:solidFill>
              </a:rPr>
              <a:t>Daddy, </a:t>
            </a:r>
            <a:r>
              <a:rPr lang="en-US" sz="1700" b="1" dirty="0">
                <a:solidFill>
                  <a:schemeClr val="bg1"/>
                </a:solidFill>
              </a:rPr>
              <a:t>you try</a:t>
            </a:r>
            <a:r>
              <a:rPr lang="en-US" sz="1700" dirty="0">
                <a:solidFill>
                  <a:schemeClr val="bg1"/>
                </a:solidFill>
              </a:rPr>
              <a:t> one.</a:t>
            </a:r>
          </a:p>
          <a:p>
            <a:pPr>
              <a:lnSpc>
                <a:spcPct val="100000"/>
              </a:lnSpc>
            </a:pPr>
            <a:r>
              <a:rPr lang="en-US" sz="1700" b="1" dirty="0">
                <a:solidFill>
                  <a:schemeClr val="bg1"/>
                </a:solidFill>
              </a:rPr>
              <a:t>See</a:t>
            </a:r>
            <a:r>
              <a:rPr lang="en-US" sz="1700" dirty="0">
                <a:solidFill>
                  <a:schemeClr val="bg1"/>
                </a:solidFill>
              </a:rPr>
              <a:t> you next time, bye!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ooking with Carter no Instagram AD Today Im making Ham Egg n Ch">
            <a:hlinkClick r:id="" action="ppaction://media"/>
            <a:extLst>
              <a:ext uri="{FF2B5EF4-FFF2-40B4-BE49-F238E27FC236}">
                <a16:creationId xmlns:a16="http://schemas.microsoft.com/office/drawing/2014/main" id="{C37691FE-2835-B528-5126-2066C70C23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08746" y="358310"/>
            <a:ext cx="3519451" cy="625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567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7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C0DBE84-40A4-D951-227A-CFDC000CA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pt-BR" sz="4000" b="1">
                <a:solidFill>
                  <a:srgbClr val="FFFFFF"/>
                </a:solidFill>
              </a:rPr>
              <a:t>A Fonética de F-R-EE</a:t>
            </a:r>
            <a:br>
              <a:rPr lang="pt-BR" sz="4000" b="1">
                <a:solidFill>
                  <a:srgbClr val="FFFFFF"/>
                </a:solidFill>
              </a:rPr>
            </a:br>
            <a:endParaRPr lang="pt-BR" sz="4000">
              <a:solidFill>
                <a:srgbClr val="FFFFFF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786A28-422F-D8E9-7528-0B2466609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pt-BR" sz="2000" dirty="0"/>
              <a:t>Quando o Carter diz "I </a:t>
            </a:r>
            <a:r>
              <a:rPr lang="pt-BR" sz="2000" dirty="0" err="1"/>
              <a:t>used</a:t>
            </a:r>
            <a:r>
              <a:rPr lang="pt-BR" sz="2000" dirty="0"/>
              <a:t> </a:t>
            </a:r>
            <a:r>
              <a:rPr lang="pt-BR" sz="2000" dirty="0" err="1"/>
              <a:t>my</a:t>
            </a:r>
            <a:r>
              <a:rPr lang="pt-BR" sz="2000" dirty="0"/>
              <a:t> </a:t>
            </a:r>
            <a:r>
              <a:rPr lang="pt-BR" sz="2000" b="1" dirty="0" err="1"/>
              <a:t>phonics</a:t>
            </a:r>
            <a:r>
              <a:rPr lang="pt-BR" sz="2000" dirty="0"/>
              <a:t> for </a:t>
            </a:r>
            <a:r>
              <a:rPr lang="pt-BR" sz="2000" dirty="0" err="1"/>
              <a:t>that</a:t>
            </a:r>
            <a:r>
              <a:rPr lang="pt-BR" sz="2000" dirty="0"/>
              <a:t>", ele está se referindo ao som individual de cada letra e à combinação deles:</a:t>
            </a:r>
          </a:p>
          <a:p>
            <a:r>
              <a:rPr lang="pt-BR" sz="2000" b="1" dirty="0"/>
              <a:t>F (/f/):</a:t>
            </a:r>
            <a:r>
              <a:rPr lang="pt-BR" sz="2000" dirty="0"/>
              <a:t> Um som fricativo labiodental surdo. Na alfabetização inglesa, as crianças aprendem o som "</a:t>
            </a:r>
            <a:r>
              <a:rPr lang="pt-BR" sz="2000" dirty="0" err="1"/>
              <a:t>fff</a:t>
            </a:r>
            <a:r>
              <a:rPr lang="pt-BR" sz="2000" dirty="0"/>
              <a:t>" antes do nome da letra "</a:t>
            </a:r>
            <a:r>
              <a:rPr lang="pt-BR" sz="2000" dirty="0" err="1"/>
              <a:t>ef</a:t>
            </a:r>
            <a:r>
              <a:rPr lang="pt-BR" sz="2000" dirty="0"/>
              <a:t>".</a:t>
            </a:r>
          </a:p>
          <a:p>
            <a:r>
              <a:rPr lang="pt-BR" sz="2000" b="1" dirty="0"/>
              <a:t>R (/r/):</a:t>
            </a:r>
            <a:r>
              <a:rPr lang="pt-BR" sz="2000" dirty="0"/>
              <a:t> Um som </a:t>
            </a:r>
            <a:r>
              <a:rPr lang="pt-BR" sz="2000" dirty="0" err="1"/>
              <a:t>aproximante</a:t>
            </a:r>
            <a:r>
              <a:rPr lang="pt-BR" sz="2000" dirty="0"/>
              <a:t> alveolar. Diferente do nosso "r" de "rato" (que vem da garganta), o "r" dele é o retroflexo, onde a língua curva para trás sem tocar o céu da boca.</a:t>
            </a:r>
          </a:p>
          <a:p>
            <a:r>
              <a:rPr lang="pt-BR" sz="2000" b="1" dirty="0"/>
              <a:t>EE (/iː/):</a:t>
            </a:r>
            <a:r>
              <a:rPr lang="pt-BR" sz="2000" dirty="0"/>
              <a:t> Este é o ponto chave. No sistema britânico, isso é chamado de </a:t>
            </a:r>
            <a:r>
              <a:rPr lang="pt-BR" sz="2000" b="1" dirty="0" err="1"/>
              <a:t>digraph</a:t>
            </a:r>
            <a:r>
              <a:rPr lang="pt-BR" sz="2000" dirty="0"/>
              <a:t> (dígrafo). Duas letras que se unem para formar um único som de vogal longa. É o som de "i" esticado, como em "</a:t>
            </a:r>
            <a:r>
              <a:rPr lang="pt-BR" sz="2000" dirty="0" err="1"/>
              <a:t>free</a:t>
            </a:r>
            <a:r>
              <a:rPr lang="pt-BR" sz="2000" dirty="0"/>
              <a:t>", "</a:t>
            </a:r>
            <a:r>
              <a:rPr lang="pt-BR" sz="2000" dirty="0" err="1"/>
              <a:t>tree</a:t>
            </a:r>
            <a:r>
              <a:rPr lang="pt-BR" sz="2000" dirty="0"/>
              <a:t>" ou "</a:t>
            </a:r>
            <a:r>
              <a:rPr lang="pt-BR" sz="2000" dirty="0" err="1"/>
              <a:t>bee</a:t>
            </a:r>
            <a:r>
              <a:rPr lang="pt-BR" sz="2000" dirty="0"/>
              <a:t>".</a:t>
            </a:r>
          </a:p>
          <a:p>
            <a:r>
              <a:rPr lang="pt-BR" sz="2000" dirty="0"/>
              <a:t>Ao juntar /f/ + /r/ + /iː/, ele faz o que os professores lá chamam de </a:t>
            </a:r>
            <a:r>
              <a:rPr lang="pt-BR" sz="2000" b="1" dirty="0" err="1"/>
              <a:t>blending</a:t>
            </a:r>
            <a:r>
              <a:rPr lang="pt-BR" sz="2000" dirty="0"/>
              <a:t> (fusão), resultando na palavra "Free".</a:t>
            </a:r>
          </a:p>
        </p:txBody>
      </p:sp>
    </p:spTree>
    <p:extLst>
      <p:ext uri="{BB962C8B-B14F-4D97-AF65-F5344CB8AC3E}">
        <p14:creationId xmlns:p14="http://schemas.microsoft.com/office/powerpoint/2010/main" val="998481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Números e símbolos">
            <a:extLst>
              <a:ext uri="{FF2B5EF4-FFF2-40B4-BE49-F238E27FC236}">
                <a16:creationId xmlns:a16="http://schemas.microsoft.com/office/drawing/2014/main" id="{46D36D05-1A91-312A-1E46-8BA5E539AC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</a:blip>
          <a:srcRect t="13028" b="2702"/>
          <a:stretch>
            <a:fillRect/>
          </a:stretch>
        </p:blipFill>
        <p:spPr>
          <a:xfrm>
            <a:off x="257814" y="2686010"/>
            <a:ext cx="3909457" cy="300833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8A0AD61-C971-6CCD-2B69-3339F40CE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591344"/>
            <a:ext cx="3704354" cy="5585619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rgbClr val="FFFFFF"/>
                </a:solidFill>
              </a:rPr>
              <a:t>2. Como ocorre a alfabetização no UK: </a:t>
            </a:r>
            <a:br>
              <a:rPr lang="pt-BR" b="1" dirty="0">
                <a:solidFill>
                  <a:srgbClr val="FFFFFF"/>
                </a:solidFill>
              </a:rPr>
            </a:br>
            <a:r>
              <a:rPr lang="pt-BR" b="1" dirty="0">
                <a:solidFill>
                  <a:srgbClr val="FFFFFF"/>
                </a:solidFill>
              </a:rPr>
              <a:t>O Método </a:t>
            </a:r>
            <a:r>
              <a:rPr lang="pt-BR" b="1" dirty="0" err="1">
                <a:solidFill>
                  <a:srgbClr val="FFFFFF"/>
                </a:solidFill>
              </a:rPr>
              <a:t>Phonics</a:t>
            </a:r>
            <a:br>
              <a:rPr lang="pt-BR" b="1" dirty="0">
                <a:solidFill>
                  <a:srgbClr val="FFFFFF"/>
                </a:solidFill>
              </a:rPr>
            </a:br>
            <a:endParaRPr lang="pt-BR" dirty="0">
              <a:solidFill>
                <a:srgbClr val="FFFFFF"/>
              </a:solidFill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E837FE-4038-E161-724D-39318C256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Diferente do Brasil, onde muitas vezes usamos o método silábico (</a:t>
            </a:r>
            <a:r>
              <a:rPr lang="pt-BR" sz="15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pt-BR" sz="15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-bi-</a:t>
            </a:r>
            <a:r>
              <a:rPr lang="pt-BR" sz="15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pt-BR" sz="15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), a Inglaterra utiliza obrigatoriamente o </a:t>
            </a:r>
            <a:r>
              <a:rPr lang="pt-BR" sz="15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Systematic</a:t>
            </a:r>
            <a:r>
              <a:rPr lang="pt-BR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5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Synthetic</a:t>
            </a:r>
            <a:r>
              <a:rPr lang="pt-BR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5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Phonics</a:t>
            </a:r>
            <a:r>
              <a:rPr lang="pt-BR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(SSP)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pt-BR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Fases do Aprendizado</a:t>
            </a:r>
          </a:p>
          <a:p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alfabetização começa cedo, no </a:t>
            </a:r>
            <a:r>
              <a:rPr lang="pt-BR" sz="1500" i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Reception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(cerca de 4-5 anos), e é dividida em níveis:</a:t>
            </a:r>
          </a:p>
          <a:p>
            <a:r>
              <a:rPr lang="pt-BR" sz="15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Grapheme-Phoneme</a:t>
            </a:r>
            <a:r>
              <a:rPr lang="pt-BR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5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Correspondences</a:t>
            </a:r>
            <a:r>
              <a:rPr lang="pt-BR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pt-BR" sz="15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GPCs</a:t>
            </a:r>
            <a:r>
              <a:rPr lang="pt-BR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Primeiro, a criança aprende que a letra escrita (grafema) corresponde a um som (fonema). Eles não começam pelo alfabeto de A </a:t>
            </a:r>
            <a:r>
              <a:rPr lang="pt-BR" sz="15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Z, mas por grupos de sons úteis como </a:t>
            </a:r>
            <a:r>
              <a:rPr lang="pt-BR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S, A, T, P, I, N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que permitem formar palavras rapidamente (</a:t>
            </a:r>
            <a:r>
              <a:rPr lang="pt-BR" sz="15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BR" sz="1500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sat, pin, </a:t>
            </a:r>
            <a:r>
              <a:rPr lang="pt-BR" sz="1500" i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tap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r>
              <a:rPr lang="pt-BR" sz="15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Blending</a:t>
            </a:r>
            <a:r>
              <a:rPr lang="pt-BR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É a habilidade de juntar os sons. A criança lê /k/ /a/ /t/ e "funde" os sons para dizer </a:t>
            </a:r>
            <a:r>
              <a:rPr lang="pt-BR" sz="1500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pt-BR" sz="15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Segmenting</a:t>
            </a:r>
            <a:r>
              <a:rPr lang="pt-BR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 inverso. Para escrever </a:t>
            </a:r>
            <a:r>
              <a:rPr lang="pt-BR" sz="1500" i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dog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 criança aprende a quebrar a palavra em /d/ /o/ /g/.</a:t>
            </a:r>
          </a:p>
          <a:p>
            <a:r>
              <a:rPr lang="pt-BR" sz="15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Tricky</a:t>
            </a:r>
            <a:r>
              <a:rPr lang="pt-BR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Words: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São palavras que não seguem a fonética lógica (como "</a:t>
            </a:r>
            <a:r>
              <a:rPr lang="pt-BR" sz="15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", "</a:t>
            </a:r>
            <a:r>
              <a:rPr lang="pt-BR" sz="15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said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ou "</a:t>
            </a:r>
            <a:r>
              <a:rPr lang="pt-BR" sz="1500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pt-BR" sz="15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"). Essas eles aprendem a reconhecer de memória ("pelo olhar").</a:t>
            </a:r>
            <a:endParaRPr lang="pt-BR" sz="15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614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DE640C-B390-6F96-A289-594A8382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pt-BR" sz="4000" b="1" dirty="0">
                <a:solidFill>
                  <a:srgbClr val="FFFFFF"/>
                </a:solidFill>
              </a:rPr>
              <a:t>3. Por que o </a:t>
            </a:r>
            <a:r>
              <a:rPr lang="pt-BR" sz="4000" b="1" dirty="0" err="1">
                <a:solidFill>
                  <a:srgbClr val="FFFFFF"/>
                </a:solidFill>
              </a:rPr>
              <a:t>little</a:t>
            </a:r>
            <a:r>
              <a:rPr lang="pt-BR" sz="4000" b="1" dirty="0">
                <a:solidFill>
                  <a:srgbClr val="FFFFFF"/>
                </a:solidFill>
              </a:rPr>
              <a:t> Carter soa tão confiante?</a:t>
            </a:r>
            <a:br>
              <a:rPr lang="pt-BR" sz="4000" b="1" dirty="0">
                <a:solidFill>
                  <a:srgbClr val="FFFFFF"/>
                </a:solidFill>
              </a:rPr>
            </a:br>
            <a:endParaRPr lang="pt-BR" sz="4000" dirty="0">
              <a:solidFill>
                <a:srgbClr val="FFFFFF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8049C5-1C9D-EC63-5909-D5B3C7698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O governo britânico aplica o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Phonics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Screening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Check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no </a:t>
            </a:r>
            <a:r>
              <a:rPr lang="pt-BR" sz="2400" i="1" dirty="0">
                <a:latin typeface="Arial" panose="020B0604020202020204" pitchFamily="34" charset="0"/>
                <a:cs typeface="Arial" panose="020B0604020202020204" pitchFamily="34" charset="0"/>
              </a:rPr>
              <a:t>Year 1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(6 anos de idade). É um teste onde a criança lê 40 palavras (algumas reais e outras inventadas, chamadas de "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alien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words") apenas para provar que ela sabe decodificar os sons, e não apenas adivinhar a palavra pelo contexto.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Quando o Carter aponta para a caixa de ovos e soletra, ele está orgulhoso porque dominou o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digraph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 "EE"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, que geralmente é ensinado na Fase 3 do programa de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Phonics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474936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9998F0-6D92-CCB8-63AB-DFE0A02E6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4650" y="637763"/>
            <a:ext cx="4310698" cy="1627274"/>
          </a:xfrm>
        </p:spPr>
        <p:txBody>
          <a:bodyPr anchor="t">
            <a:normAutofit/>
          </a:bodyPr>
          <a:lstStyle/>
          <a:p>
            <a:r>
              <a:rPr lang="pt-BR" sz="4800" dirty="0" err="1"/>
              <a:t>Well</a:t>
            </a:r>
            <a:r>
              <a:rPr lang="pt-BR" sz="4800" dirty="0"/>
              <a:t> </a:t>
            </a:r>
            <a:r>
              <a:rPr lang="pt-BR" sz="4800" dirty="0" err="1"/>
              <a:t>Done</a:t>
            </a:r>
            <a:r>
              <a:rPr lang="pt-BR" sz="4800" dirty="0"/>
              <a:t>!</a:t>
            </a:r>
            <a:br>
              <a:rPr lang="pt-BR" sz="4800" dirty="0"/>
            </a:br>
            <a:endParaRPr lang="pt-BR" sz="4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79848" y="2379947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Marca de seleção">
            <a:extLst>
              <a:ext uri="{FF2B5EF4-FFF2-40B4-BE49-F238E27FC236}">
                <a16:creationId xmlns:a16="http://schemas.microsoft.com/office/drawing/2014/main" id="{E2A7462C-A93B-82C1-F1CE-92CE963E77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5547" y="1283943"/>
            <a:ext cx="4284407" cy="4284407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7167AE-884B-B1FE-DF0D-9110B1941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3361" y="2580829"/>
            <a:ext cx="4311983" cy="3633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 err="1"/>
              <a:t>See</a:t>
            </a:r>
            <a:r>
              <a:rPr lang="pt-BR" sz="2000" dirty="0"/>
              <a:t> </a:t>
            </a:r>
            <a:r>
              <a:rPr lang="pt-BR" sz="2000" dirty="0" err="1"/>
              <a:t>you</a:t>
            </a:r>
            <a:r>
              <a:rPr lang="pt-BR" sz="2000" dirty="0"/>
              <a:t> later</a:t>
            </a:r>
          </a:p>
        </p:txBody>
      </p:sp>
    </p:spTree>
    <p:extLst>
      <p:ext uri="{BB962C8B-B14F-4D97-AF65-F5344CB8AC3E}">
        <p14:creationId xmlns:p14="http://schemas.microsoft.com/office/powerpoint/2010/main" val="2379378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80A8618-D5FA-6BAE-ECBF-03DD4CE60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4650" y="637763"/>
            <a:ext cx="4310698" cy="1627274"/>
          </a:xfrm>
        </p:spPr>
        <p:txBody>
          <a:bodyPr anchor="t">
            <a:normAutofit/>
          </a:bodyPr>
          <a:lstStyle/>
          <a:p>
            <a:r>
              <a:rPr lang="pt-BR" sz="2600" b="1" i="0">
                <a:effectLst/>
                <a:latin typeface="Segoe UI" panose="020B0502040204020203" pitchFamily="34" charset="0"/>
              </a:rPr>
              <a:t>Receitas de comida como Gênero Textual Instrucional</a:t>
            </a:r>
            <a:br>
              <a:rPr lang="pt-BR" sz="2600" b="1" i="0">
                <a:effectLst/>
                <a:latin typeface="Segoe UI" panose="020B0502040204020203" pitchFamily="34" charset="0"/>
              </a:rPr>
            </a:br>
            <a:endParaRPr lang="pt-BR" sz="260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79848" y="2379947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Brunch">
            <a:extLst>
              <a:ext uri="{FF2B5EF4-FFF2-40B4-BE49-F238E27FC236}">
                <a16:creationId xmlns:a16="http://schemas.microsoft.com/office/drawing/2014/main" id="{70292D9A-98BC-0B36-3D88-1433D1D66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5547" y="1283943"/>
            <a:ext cx="4284407" cy="4284407"/>
          </a:xfrm>
          <a:prstGeom prst="rect">
            <a:avLst/>
          </a:prstGeom>
        </p:spPr>
      </p:pic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217532B-C537-F35C-5406-8782E1E7D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3361" y="2580829"/>
            <a:ext cx="4311983" cy="3633696"/>
          </a:xfrm>
        </p:spPr>
        <p:txBody>
          <a:bodyPr>
            <a:normAutofit/>
          </a:bodyPr>
          <a:lstStyle/>
          <a:p>
            <a:pPr fontAlgn="t"/>
            <a:r>
              <a:rPr lang="pt-BR" sz="2000" b="1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Receitas culinárias são textos instrucionais que ensinam procedimentos.</a:t>
            </a:r>
          </a:p>
          <a:p>
            <a:pPr fontAlgn="t"/>
            <a:r>
              <a:rPr lang="pt-BR" sz="2000" b="1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Estrutura típica: lista de ingredientes e modo de preparo.</a:t>
            </a:r>
          </a:p>
          <a:p>
            <a:pPr fontAlgn="t"/>
            <a:r>
              <a:rPr lang="pt-BR" sz="2000" b="1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Importância: Promove o uso prático da língua, estimula a criatividade e a colaboração.</a:t>
            </a:r>
          </a:p>
          <a:p>
            <a:endParaRPr lang="pt-BR" sz="2000"/>
          </a:p>
        </p:txBody>
      </p:sp>
    </p:spTree>
    <p:extLst>
      <p:ext uri="{BB962C8B-B14F-4D97-AF65-F5344CB8AC3E}">
        <p14:creationId xmlns:p14="http://schemas.microsoft.com/office/powerpoint/2010/main" val="1776373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9EB911-A9B0-46DF-A4E8-8BF0260A4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Easy Banana Pancakes Recipe 🥞</a:t>
            </a:r>
            <a:br>
              <a:rPr lang="en-US" sz="4000" b="1" dirty="0">
                <a:solidFill>
                  <a:srgbClr val="FFFFFF"/>
                </a:solidFill>
              </a:rPr>
            </a:br>
            <a:endParaRPr lang="pt-BR" sz="4000" dirty="0">
              <a:solidFill>
                <a:srgbClr val="FFFFFF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FC816A-9E70-EDF1-E298-E429CD581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11" y="116006"/>
            <a:ext cx="7779686" cy="6858000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Prep time: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5 mins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Cook time: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10 mins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Servings: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2-3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Ingredients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 Ripe Bananas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(medium size, mashed)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 Large Eggs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½ cup All-purpose flour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(or Oat flour for a healthier version)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½ cup Milk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(dairy or plant-based)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 tsp Baking powder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½ tsp Ground cinnamon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(optional)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 tsp Vanilla extract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(optional)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Butter or Oil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 (for frying)</a:t>
            </a:r>
            <a:b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800" dirty="0"/>
          </a:p>
        </p:txBody>
      </p:sp>
    </p:spTree>
    <p:extLst>
      <p:ext uri="{BB962C8B-B14F-4D97-AF65-F5344CB8AC3E}">
        <p14:creationId xmlns:p14="http://schemas.microsoft.com/office/powerpoint/2010/main" val="4247984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B2CEBF-87E2-E8F9-CA9B-65511E893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Easy Banana Pancakes Recipe 🥞</a:t>
            </a:r>
            <a:br>
              <a:rPr lang="en-US" sz="4000" b="1" dirty="0">
                <a:solidFill>
                  <a:srgbClr val="FFFFFF"/>
                </a:solidFill>
              </a:rPr>
            </a:br>
            <a:endParaRPr lang="pt-BR" sz="4000" dirty="0">
              <a:solidFill>
                <a:srgbClr val="FFFFFF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7743B7-E179-173D-9AC3-C26543979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10" y="649480"/>
            <a:ext cx="7889549" cy="6053072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Mash the Bananas: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 In a medium bowl, 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mash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the ripe bananas with a fork until they are smooth (small lumps are fine).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Combine Wet Ingredients: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the eggs, milk, and vanilla extract (if using) to the mashed bananas. 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Whisk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until well combined.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Add Dry Ingredients: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the flour, baking powder, and cinnamon. 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Mix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everything together until just combined. 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Do not overmix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Heat the Pan: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Heat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a non-stick skillet or griddle over medium heat and lightly 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grease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with butter or oil.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Cook the Pancakes: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Pour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about ¼ cup of batter onto the pan for each pancake. 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Cook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until small bubbles </a:t>
            </a:r>
            <a:r>
              <a:rPr lang="en-US" sz="1900" b="1" i="1" dirty="0">
                <a:latin typeface="Arial" panose="020B0604020202020204" pitchFamily="34" charset="0"/>
                <a:cs typeface="Arial" panose="020B0604020202020204" pitchFamily="34" charset="0"/>
              </a:rPr>
              <a:t>form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on the surface and the edges </a:t>
            </a:r>
            <a:r>
              <a:rPr lang="en-US" sz="1900" b="1" i="1" dirty="0">
                <a:latin typeface="Arial" panose="020B0604020202020204" pitchFamily="34" charset="0"/>
                <a:cs typeface="Arial" panose="020B0604020202020204" pitchFamily="34" charset="0"/>
              </a:rPr>
              <a:t>look set 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(about 2-3 minutes).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Flip: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 Carefully 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flip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with a spatula and 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cook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for another 1-2 minutes until </a:t>
            </a:r>
            <a:r>
              <a:rPr lang="en-US" sz="1900" b="1" i="1" dirty="0">
                <a:latin typeface="Arial" panose="020B0604020202020204" pitchFamily="34" charset="0"/>
                <a:cs typeface="Arial" panose="020B0604020202020204" pitchFamily="34" charset="0"/>
              </a:rPr>
              <a:t>golden brown 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on the other side.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Serve: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9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Serve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hot with maple syrup, fresh banana slices, or nuts.</a:t>
            </a:r>
          </a:p>
          <a:p>
            <a:endParaRPr lang="pt-BR" sz="1900" dirty="0"/>
          </a:p>
        </p:txBody>
      </p:sp>
    </p:spTree>
    <p:extLst>
      <p:ext uri="{BB962C8B-B14F-4D97-AF65-F5344CB8AC3E}">
        <p14:creationId xmlns:p14="http://schemas.microsoft.com/office/powerpoint/2010/main" val="3396286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7B9FB6-CD9A-B982-0527-ADEDBDA44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4" y="358310"/>
            <a:ext cx="5317041" cy="827828"/>
          </a:xfrm>
        </p:spPr>
        <p:txBody>
          <a:bodyPr anchor="t">
            <a:normAutofit/>
          </a:bodyPr>
          <a:lstStyle/>
          <a:p>
            <a:r>
              <a:rPr lang="pt-BR" sz="4800" dirty="0" err="1">
                <a:solidFill>
                  <a:schemeClr val="bg1"/>
                </a:solidFill>
              </a:rPr>
              <a:t>Cooking</a:t>
            </a:r>
            <a:r>
              <a:rPr lang="pt-BR" sz="4800" dirty="0">
                <a:solidFill>
                  <a:schemeClr val="bg1"/>
                </a:solidFill>
              </a:rPr>
              <a:t> </a:t>
            </a:r>
            <a:r>
              <a:rPr lang="pt-BR" sz="4800" dirty="0" err="1">
                <a:solidFill>
                  <a:schemeClr val="bg1"/>
                </a:solidFill>
              </a:rPr>
              <a:t>with</a:t>
            </a:r>
            <a:r>
              <a:rPr lang="pt-BR" sz="4800" dirty="0">
                <a:solidFill>
                  <a:schemeClr val="bg1"/>
                </a:solidFill>
              </a:rPr>
              <a:t> Carter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2E5A17E-1696-9FF4-CDBD-FD97CE0BF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182" y="1364150"/>
            <a:ext cx="5527343" cy="5135540"/>
          </a:xfrm>
        </p:spPr>
        <p:txBody>
          <a:bodyPr numCol="2">
            <a:normAutofit fontScale="85000" lnSpcReduction="1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Banana Pancakes with Carter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1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Today we’re </a:t>
            </a:r>
            <a:r>
              <a:rPr lang="en-US" sz="1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make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some banana pancakes.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</a:t>
            </a:r>
            <a:r>
              <a:rPr lang="en-US" sz="1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our sauce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ready. Frozen summer fruits... That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big strawberry!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that whopper, everyone!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</a:t>
            </a:r>
            <a:r>
              <a:rPr lang="en-US" sz="1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add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two seconds of honey.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One... two...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this in the microwave for one minute.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</a:t>
            </a:r>
            <a:r>
              <a:rPr lang="en-US" sz="1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make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our pancake batter. First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need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banana. Daddy, this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not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banana, this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telephone! Daddy’s right, it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banana.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how monkeys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it. Just peeling the banana...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</a:t>
            </a:r>
            <a:r>
              <a:rPr lang="en-US" sz="1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add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 egg in. No shell! Well done!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</a:t>
            </a:r>
            <a:r>
              <a:rPr lang="en-US" sz="1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add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two big spoonfuls of flour. This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self-raising flour.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just </a:t>
            </a:r>
            <a:r>
              <a:rPr lang="en-US" sz="1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add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splash of milk.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it! Phew!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it’s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time to cook our pancakes. When the bubbles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appear, lots and lots of bubbles,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know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flip it.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that yummy pancake!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</a:t>
            </a:r>
            <a:r>
              <a:rPr lang="en-US" sz="1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some berries and blackberries and raspberries and strawberries on </a:t>
            </a:r>
            <a:r>
              <a:rPr lang="en-US" sz="15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top.That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</a:t>
            </a:r>
            <a:r>
              <a:rPr lang="en-US" sz="15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look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good. Daddy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says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"sauce" and Mummy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says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"sass". That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done.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it’s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time to eat some! </a:t>
            </a:r>
            <a:r>
              <a:rPr lang="en-US" sz="15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Mmm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so good!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really good.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 next time, bye!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oking with Carter no Instagram Today were making Banana Pancak">
            <a:hlinkClick r:id="" action="ppaction://media"/>
            <a:extLst>
              <a:ext uri="{FF2B5EF4-FFF2-40B4-BE49-F238E27FC236}">
                <a16:creationId xmlns:a16="http://schemas.microsoft.com/office/drawing/2014/main" id="{501E135D-F4A1-EAF7-E7F0-8E48548ABD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52944" y="74767"/>
            <a:ext cx="3712464" cy="659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6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59A7BB-DB08-CA46-60E5-A1E907FF3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pt-BR" sz="4000" b="1">
                <a:solidFill>
                  <a:srgbClr val="FFFFFF"/>
                </a:solidFill>
              </a:rPr>
              <a:t>A Diferença de Pronúncia</a:t>
            </a:r>
            <a:br>
              <a:rPr lang="pt-BR" sz="4000" b="1">
                <a:solidFill>
                  <a:srgbClr val="FFFFFF"/>
                </a:solidFill>
              </a:rPr>
            </a:br>
            <a:endParaRPr lang="pt-BR" sz="4000">
              <a:solidFill>
                <a:srgbClr val="FFFFFF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0145719-7763-1B80-C0D8-6BE224B92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695" y="237744"/>
            <a:ext cx="6997911" cy="6227064"/>
          </a:xfrm>
        </p:spPr>
        <p:txBody>
          <a:bodyPr anchor="ctr">
            <a:normAutofit/>
          </a:bodyPr>
          <a:lstStyle/>
          <a:p>
            <a:r>
              <a:rPr lang="pt-BR" sz="1900" dirty="0">
                <a:latin typeface="Arial" panose="020B0604020202020204" pitchFamily="34" charset="0"/>
                <a:cs typeface="Arial" panose="020B0604020202020204" pitchFamily="34" charset="0"/>
              </a:rPr>
              <a:t>No vídeo, o Carter aponta que o pai e a mãe pronunciam a palavra de formas distintas:</a:t>
            </a:r>
          </a:p>
          <a:p>
            <a:r>
              <a:rPr lang="pt-BR" sz="1900" b="1" dirty="0">
                <a:latin typeface="Arial" panose="020B0604020202020204" pitchFamily="34" charset="0"/>
                <a:cs typeface="Arial" panose="020B0604020202020204" pitchFamily="34" charset="0"/>
              </a:rPr>
              <a:t>Daddy </a:t>
            </a:r>
            <a:r>
              <a:rPr lang="pt-BR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says</a:t>
            </a:r>
            <a:r>
              <a:rPr lang="pt-BR" sz="1900" b="1" dirty="0">
                <a:latin typeface="Arial" panose="020B0604020202020204" pitchFamily="34" charset="0"/>
                <a:cs typeface="Arial" panose="020B0604020202020204" pitchFamily="34" charset="0"/>
              </a:rPr>
              <a:t> "</a:t>
            </a:r>
            <a:r>
              <a:rPr lang="pt-BR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Sauce</a:t>
            </a:r>
            <a:r>
              <a:rPr lang="pt-BR" sz="1900" b="1" dirty="0">
                <a:latin typeface="Arial" panose="020B0604020202020204" pitchFamily="34" charset="0"/>
                <a:cs typeface="Arial" panose="020B0604020202020204" pitchFamily="34" charset="0"/>
              </a:rPr>
              <a:t>" /</a:t>
            </a:r>
            <a:r>
              <a:rPr lang="pt-BR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sɔːs</a:t>
            </a:r>
            <a:r>
              <a:rPr lang="pt-BR" sz="1900" b="1" dirty="0">
                <a:latin typeface="Arial" panose="020B0604020202020204" pitchFamily="34" charset="0"/>
                <a:cs typeface="Arial" panose="020B0604020202020204" pitchFamily="34" charset="0"/>
              </a:rPr>
              <a:t>/:</a:t>
            </a:r>
            <a:r>
              <a:rPr lang="pt-BR" sz="1900" dirty="0">
                <a:latin typeface="Arial" panose="020B0604020202020204" pitchFamily="34" charset="0"/>
                <a:cs typeface="Arial" panose="020B0604020202020204" pitchFamily="34" charset="0"/>
              </a:rPr>
              <a:t> O pai usa a pronúncia padrão. O som é um "ó" longo e profundo, comum no sul da Inglaterra e no inglês ensinado em muitos livros didáticos.</a:t>
            </a:r>
          </a:p>
          <a:p>
            <a:r>
              <a:rPr lang="pt-BR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Mummy</a:t>
            </a:r>
            <a:r>
              <a:rPr lang="pt-BR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says</a:t>
            </a:r>
            <a:r>
              <a:rPr lang="pt-BR" sz="1900" b="1" dirty="0">
                <a:latin typeface="Arial" panose="020B0604020202020204" pitchFamily="34" charset="0"/>
                <a:cs typeface="Arial" panose="020B0604020202020204" pitchFamily="34" charset="0"/>
              </a:rPr>
              <a:t> "</a:t>
            </a:r>
            <a:r>
              <a:rPr lang="pt-BR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Sass</a:t>
            </a:r>
            <a:r>
              <a:rPr lang="pt-BR" sz="1900" b="1" dirty="0">
                <a:latin typeface="Arial" panose="020B0604020202020204" pitchFamily="34" charset="0"/>
                <a:cs typeface="Arial" panose="020B0604020202020204" pitchFamily="34" charset="0"/>
              </a:rPr>
              <a:t>" /</a:t>
            </a:r>
            <a:r>
              <a:rPr lang="pt-BR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sæs</a:t>
            </a:r>
            <a:r>
              <a:rPr lang="pt-BR" sz="1900" b="1" dirty="0">
                <a:latin typeface="Arial" panose="020B0604020202020204" pitchFamily="34" charset="0"/>
                <a:cs typeface="Arial" panose="020B0604020202020204" pitchFamily="34" charset="0"/>
              </a:rPr>
              <a:t>/:</a:t>
            </a:r>
            <a:r>
              <a:rPr lang="pt-BR" sz="1900" dirty="0">
                <a:latin typeface="Arial" panose="020B0604020202020204" pitchFamily="34" charset="0"/>
                <a:cs typeface="Arial" panose="020B0604020202020204" pitchFamily="34" charset="0"/>
              </a:rPr>
              <a:t> A mãe (provavelmente com um sotaque regional específico) encurta a vogal e a torna mais aberta, soando quase como "</a:t>
            </a:r>
            <a:r>
              <a:rPr lang="pt-BR" sz="1900" dirty="0" err="1">
                <a:latin typeface="Arial" panose="020B0604020202020204" pitchFamily="34" charset="0"/>
                <a:cs typeface="Arial" panose="020B0604020202020204" pitchFamily="34" charset="0"/>
              </a:rPr>
              <a:t>sass</a:t>
            </a:r>
            <a:r>
              <a:rPr lang="pt-BR" sz="1900" dirty="0">
                <a:latin typeface="Arial" panose="020B0604020202020204" pitchFamily="34" charset="0"/>
                <a:cs typeface="Arial" panose="020B0604020202020204" pitchFamily="34" charset="0"/>
              </a:rPr>
              <a:t>" (com som de "é" ou "á" aberto).</a:t>
            </a:r>
          </a:p>
          <a:p>
            <a:r>
              <a:rPr lang="pt-BR" sz="1900" b="1" dirty="0">
                <a:latin typeface="Arial" panose="020B0604020202020204" pitchFamily="34" charset="0"/>
                <a:cs typeface="Arial" panose="020B0604020202020204" pitchFamily="34" charset="0"/>
              </a:rPr>
              <a:t>Sotaque não é erro:</a:t>
            </a:r>
            <a:r>
              <a:rPr lang="pt-BR" sz="1900" dirty="0">
                <a:latin typeface="Arial" panose="020B0604020202020204" pitchFamily="34" charset="0"/>
                <a:cs typeface="Arial" panose="020B0604020202020204" pitchFamily="34" charset="0"/>
              </a:rPr>
              <a:t> Assim como em Goiás dizemos "uai" ou puxamos o "r" de forma diferente de alguém do Rio de Janeiro ou Bahia, os falantes de inglês também têm essas marcas de identidade.</a:t>
            </a:r>
          </a:p>
          <a:p>
            <a:r>
              <a:rPr lang="pt-BR" sz="1900" b="1" dirty="0">
                <a:latin typeface="Arial" panose="020B0604020202020204" pitchFamily="34" charset="0"/>
                <a:cs typeface="Arial" panose="020B0604020202020204" pitchFamily="34" charset="0"/>
              </a:rPr>
              <a:t>Identidade Familiar:</a:t>
            </a:r>
            <a:r>
              <a:rPr lang="pt-BR" sz="1900" dirty="0">
                <a:latin typeface="Arial" panose="020B0604020202020204" pitchFamily="34" charset="0"/>
                <a:cs typeface="Arial" panose="020B0604020202020204" pitchFamily="34" charset="0"/>
              </a:rPr>
              <a:t> Carter mostra que, mesmo dentro de uma mesma casa, as origens regionais dos pais influenciam a fala.</a:t>
            </a:r>
          </a:p>
          <a:p>
            <a:r>
              <a:rPr lang="pt-BR" sz="1900" b="1" dirty="0">
                <a:latin typeface="Arial" panose="020B0604020202020204" pitchFamily="34" charset="0"/>
                <a:cs typeface="Arial" panose="020B0604020202020204" pitchFamily="34" charset="0"/>
              </a:rPr>
              <a:t>Preconceito Linguístico:</a:t>
            </a:r>
            <a:r>
              <a:rPr lang="pt-BR" sz="1900" dirty="0">
                <a:latin typeface="Arial" panose="020B0604020202020204" pitchFamily="34" charset="0"/>
                <a:cs typeface="Arial" panose="020B0604020202020204" pitchFamily="34" charset="0"/>
              </a:rPr>
              <a:t> Não existe um inglês "melhor" que o outro, apenas sotaques diferentes que carregam a história de quem fala.</a:t>
            </a:r>
            <a:endParaRPr lang="pt-BR" sz="1700" dirty="0"/>
          </a:p>
        </p:txBody>
      </p:sp>
    </p:spTree>
    <p:extLst>
      <p:ext uri="{BB962C8B-B14F-4D97-AF65-F5344CB8AC3E}">
        <p14:creationId xmlns:p14="http://schemas.microsoft.com/office/powerpoint/2010/main" val="245838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7B9FB6-CD9A-B982-0527-ADEDBDA44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4" y="358310"/>
            <a:ext cx="5317041" cy="827828"/>
          </a:xfrm>
        </p:spPr>
        <p:txBody>
          <a:bodyPr anchor="t">
            <a:normAutofit/>
          </a:bodyPr>
          <a:lstStyle/>
          <a:p>
            <a:r>
              <a:rPr lang="pt-BR" sz="4800">
                <a:solidFill>
                  <a:schemeClr val="bg1"/>
                </a:solidFill>
              </a:rPr>
              <a:t>Cooking with </a:t>
            </a:r>
            <a:r>
              <a:rPr lang="pt-BR" sz="4800" dirty="0">
                <a:solidFill>
                  <a:schemeClr val="bg1"/>
                </a:solidFill>
              </a:rPr>
              <a:t>Carter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6" y="2372156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2E5A17E-1696-9FF4-CDBD-FD97CE0BF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182" y="1364150"/>
            <a:ext cx="5527343" cy="5135540"/>
          </a:xfrm>
        </p:spPr>
        <p:txBody>
          <a:bodyPr numCol="2">
            <a:normAutofit fontScale="850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Fajita Friday with Carter</a:t>
            </a:r>
          </a:p>
          <a:p>
            <a:pPr>
              <a:spcBef>
                <a:spcPts val="600"/>
              </a:spcBef>
            </a:pP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Today is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Fajita Friday!</a:t>
            </a:r>
          </a:p>
          <a:p>
            <a:pPr>
              <a:spcBef>
                <a:spcPts val="600"/>
              </a:spcBef>
            </a:pP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I’m </a:t>
            </a:r>
            <a:r>
              <a:rPr lang="en-US" sz="1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use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this kit to make the fajitas.</a:t>
            </a:r>
          </a:p>
          <a:p>
            <a:pPr>
              <a:spcBef>
                <a:spcPts val="600"/>
              </a:spcBef>
            </a:pPr>
            <a:endParaRPr lang="en-US" sz="1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Ooh,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it’s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like an advent calendar!</a:t>
            </a:r>
          </a:p>
          <a:p>
            <a:pPr>
              <a:spcBef>
                <a:spcPts val="600"/>
              </a:spcBef>
            </a:pP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I’ve got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green pepper and a red pepper and a onion. But Daddy’s </a:t>
            </a:r>
            <a:r>
              <a:rPr lang="en-US" sz="1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cut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onion up.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Right, where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my knife? Where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 knife?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are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spot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you!</a:t>
            </a:r>
          </a:p>
          <a:p>
            <a:pPr>
              <a:spcBef>
                <a:spcPts val="600"/>
              </a:spcBef>
            </a:pP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Let’s cut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this up. </a:t>
            </a:r>
          </a:p>
          <a:p>
            <a:pPr>
              <a:spcBef>
                <a:spcPts val="600"/>
              </a:spcBef>
            </a:pP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</a:t>
            </a:r>
            <a:r>
              <a:rPr lang="en-US" sz="1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cut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our peppers into strips. There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go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got to put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some oil in.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the oil's hot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</a:t>
            </a:r>
            <a:r>
              <a:rPr lang="en-US" sz="1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put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veggies in. That bit of oil...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cheeky oil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>
              <a:spcBef>
                <a:spcPts val="600"/>
              </a:spcBef>
            </a:pPr>
            <a:endParaRPr lang="en-US" sz="1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we’re </a:t>
            </a:r>
            <a:r>
              <a:rPr lang="en-US" sz="1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add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chicken in.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it’s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time for seasonings. Ooh yeah.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Now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it’s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time to build our fajita.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 this first fajita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</a:t>
            </a:r>
            <a:r>
              <a:rPr lang="en-US" sz="1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Daddy. Lots of lettuce, Daddy? Oh,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cheeky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then what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sz="19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gunna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add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Oh, some salsa... cheese.</a:t>
            </a:r>
          </a:p>
          <a:p>
            <a:pPr>
              <a:spcBef>
                <a:spcPts val="600"/>
              </a:spcBef>
            </a:pP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need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some.</a:t>
            </a:r>
          </a:p>
          <a:p>
            <a:pPr>
              <a:spcBef>
                <a:spcPts val="600"/>
              </a:spcBef>
            </a:pP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Fold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here.</a:t>
            </a:r>
          </a:p>
          <a:p>
            <a:pPr>
              <a:spcBef>
                <a:spcPts val="600"/>
              </a:spcBef>
            </a:pP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Here you go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Daddy.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Thanks mate, cheers!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Cheers!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 good,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isn't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 Daddy?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</a:t>
            </a: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really quick and easy to make.</a:t>
            </a:r>
          </a:p>
          <a:p>
            <a:pPr>
              <a:spcBef>
                <a:spcPts val="600"/>
              </a:spcBef>
            </a:pPr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</a:t>
            </a:r>
            <a:r>
              <a:rPr lang="en-US" sz="1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 next time, bye!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oking with Carter no Instagram AD Its FajitaFriday and that me">
            <a:hlinkClick r:id="" action="ppaction://media"/>
            <a:extLst>
              <a:ext uri="{FF2B5EF4-FFF2-40B4-BE49-F238E27FC236}">
                <a16:creationId xmlns:a16="http://schemas.microsoft.com/office/drawing/2014/main" id="{DD9C738C-A77C-6EC9-CC5E-BFF3C87C0C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71232" y="156210"/>
            <a:ext cx="3593084" cy="638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469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E8F2231-E3CD-FA4D-B456-8EBBED1A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pt-BR" sz="3700" b="1" dirty="0">
                <a:solidFill>
                  <a:srgbClr val="FFFFFF"/>
                </a:solidFill>
              </a:rPr>
              <a:t>Componentes Culturais e Linguísticos</a:t>
            </a:r>
            <a:br>
              <a:rPr lang="pt-BR" sz="3700" b="1" dirty="0">
                <a:solidFill>
                  <a:srgbClr val="FFFFFF"/>
                </a:solidFill>
              </a:rPr>
            </a:br>
            <a:endParaRPr lang="pt-BR" sz="3700" dirty="0">
              <a:solidFill>
                <a:srgbClr val="FFFFFF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4B0372-53CD-626A-C4D7-A9E82ABD8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"Fajita Friday" (A Aliteração no Cotidiano)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É um costume em muitos lares anglo-saxões criar nomes para os dias da semana baseados na comida, usando aliteração (mesmo som inicial):</a:t>
            </a:r>
          </a:p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ajita </a:t>
            </a:r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riday.</a:t>
            </a:r>
          </a:p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aco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uesday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izza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arty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riday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. Isso ajuda as crianças a se engajarem na rotina da casa </a:t>
            </a:r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366406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B462DD-9A88-00AA-F941-AEE0C9604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pt-BR" sz="2800" b="1"/>
              <a:t>"</a:t>
            </a:r>
            <a:r>
              <a:rPr lang="pt-BR" sz="2800" b="1" err="1"/>
              <a:t>It’s</a:t>
            </a:r>
            <a:r>
              <a:rPr lang="pt-BR" sz="2800" b="1"/>
              <a:t> like </a:t>
            </a:r>
            <a:r>
              <a:rPr lang="pt-BR" sz="2800" b="1" err="1"/>
              <a:t>an</a:t>
            </a:r>
            <a:r>
              <a:rPr lang="pt-BR" sz="2800" b="1"/>
              <a:t> </a:t>
            </a:r>
            <a:r>
              <a:rPr lang="pt-BR" sz="2800" b="1" err="1"/>
              <a:t>advent</a:t>
            </a:r>
            <a:r>
              <a:rPr lang="pt-BR" sz="2800" b="1"/>
              <a:t> </a:t>
            </a:r>
            <a:r>
              <a:rPr lang="pt-BR" sz="2800" b="1" err="1"/>
              <a:t>calendar</a:t>
            </a:r>
            <a:r>
              <a:rPr lang="pt-BR" sz="2800" b="1"/>
              <a:t>!"</a:t>
            </a:r>
            <a:br>
              <a:rPr lang="pt-BR" sz="2800" b="1"/>
            </a:br>
            <a:endParaRPr lang="pt-BR" sz="2800"/>
          </a:p>
        </p:txBody>
      </p:sp>
      <p:pic>
        <p:nvPicPr>
          <p:cNvPr id="5" name="Imagem 4" descr="Im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02106FBC-D7DE-6DA3-955F-408C2AB81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8174" r="14902"/>
          <a:stretch>
            <a:fillRect/>
          </a:stretch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0493DEE-82E9-3AA5-3FA1-F7E1ADF422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2194102"/>
            <a:ext cx="4140013" cy="3908586"/>
          </a:xfrm>
        </p:spPr>
        <p:txBody>
          <a:bodyPr>
            <a:norm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Carter faz uma comparação cultural fortíssima. O </a:t>
            </a:r>
            <a:r>
              <a:rPr lang="pt-BR" sz="2000" b="1">
                <a:latin typeface="Arial" panose="020B0604020202020204" pitchFamily="34" charset="0"/>
                <a:cs typeface="Arial" panose="020B0604020202020204" pitchFamily="34" charset="0"/>
              </a:rPr>
              <a:t>Advent</a:t>
            </a:r>
            <a:r>
              <a:rPr lang="pt-BR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>
                <a:latin typeface="Arial" panose="020B0604020202020204" pitchFamily="34" charset="0"/>
                <a:cs typeface="Arial" panose="020B0604020202020204" pitchFamily="34" charset="0"/>
              </a:rPr>
              <a:t>Calendar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(Calendário do Advento) é uma tradição de Natal onde as crianças abrem uma "portinha" por dia em dezembro para ganhar um chocolate ou brinquedo. Como o kit de fajitas tem divisórias, ele imediatamente associa ao prazer de descobrir algo novo.</a:t>
            </a:r>
            <a:endParaRPr lang="pt-BR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0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9F3B65F-5B99-D894-798B-D2C6D8E59A5D}"/>
              </a:ext>
            </a:extLst>
          </p:cNvPr>
          <p:cNvSpPr txBox="1"/>
          <p:nvPr/>
        </p:nvSpPr>
        <p:spPr>
          <a:xfrm>
            <a:off x="9394439" y="6657945"/>
            <a:ext cx="279756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pt-BR" sz="700">
                <a:solidFill>
                  <a:srgbClr val="FFFFFF"/>
                </a:solidFill>
                <a:hlinkClick r:id="rId3" tooltip="https://www.theidearoom.net/christmas-advent-calendar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Esta Foto</a:t>
            </a:r>
            <a:r>
              <a:rPr lang="pt-BR" sz="700">
                <a:solidFill>
                  <a:srgbClr val="FFFFFF"/>
                </a:solidFill>
              </a:rPr>
              <a:t> de Autor Desconhecido está licenciado em </a:t>
            </a:r>
            <a:r>
              <a:rPr lang="pt-BR" sz="700">
                <a:solidFill>
                  <a:srgbClr val="FFFFFF"/>
                </a:solidFill>
                <a:hlinkClick r:id="rId4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pt-BR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6615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1892</Words>
  <Application>Microsoft Office PowerPoint</Application>
  <PresentationFormat>Widescreen</PresentationFormat>
  <Paragraphs>141</Paragraphs>
  <Slides>14</Slides>
  <Notes>0</Notes>
  <HiddenSlides>0</HiddenSlides>
  <MMClips>3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Segoe UI</vt:lpstr>
      <vt:lpstr>Wingdings</vt:lpstr>
      <vt:lpstr>Tema do Office</vt:lpstr>
      <vt:lpstr>Apresentação do PowerPoint</vt:lpstr>
      <vt:lpstr>Receitas de comida como Gênero Textual Instrucional </vt:lpstr>
      <vt:lpstr>Easy Banana Pancakes Recipe 🥞 </vt:lpstr>
      <vt:lpstr>Easy Banana Pancakes Recipe 🥞 </vt:lpstr>
      <vt:lpstr>Cooking with Carter</vt:lpstr>
      <vt:lpstr>A Diferença de Pronúncia </vt:lpstr>
      <vt:lpstr>Cooking with Carter</vt:lpstr>
      <vt:lpstr>Componentes Culturais e Linguísticos </vt:lpstr>
      <vt:lpstr>"It’s like an advent calendar!" </vt:lpstr>
      <vt:lpstr>Cooking with Carter</vt:lpstr>
      <vt:lpstr>A Fonética de F-R-EE </vt:lpstr>
      <vt:lpstr>2. Como ocorre a alfabetização no UK:  O Método Phonics </vt:lpstr>
      <vt:lpstr>3. Por que o little Carter soa tão confiante? </vt:lpstr>
      <vt:lpstr>Well Done!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Johnatan Willow</dc:creator>
  <cp:lastModifiedBy>Johnatan Willow</cp:lastModifiedBy>
  <cp:revision>1</cp:revision>
  <dcterms:created xsi:type="dcterms:W3CDTF">2026-02-14T18:09:48Z</dcterms:created>
  <dcterms:modified xsi:type="dcterms:W3CDTF">2026-02-14T19:31:48Z</dcterms:modified>
</cp:coreProperties>
</file>

<file path=docProps/thumbnail.jpeg>
</file>